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46" d="100"/>
          <a:sy n="146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8132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E3D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3" name="Text 1"/>
          <p:cNvSpPr/>
          <p:nvPr/>
        </p:nvSpPr>
        <p:spPr>
          <a:xfrm>
            <a:off x="548640" y="204034"/>
            <a:ext cx="5486400" cy="10972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54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Klimaatapp</a:t>
            </a:r>
            <a:endParaRPr lang="en-US" sz="5400" dirty="0"/>
          </a:p>
        </p:txBody>
      </p:sp>
      <p:sp>
        <p:nvSpPr>
          <p:cNvPr id="4" name="Text 2"/>
          <p:cNvSpPr/>
          <p:nvPr/>
        </p:nvSpPr>
        <p:spPr>
          <a:xfrm>
            <a:off x="548640" y="1026994"/>
            <a:ext cx="54864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2000" i="1" dirty="0">
                <a:solidFill>
                  <a:srgbClr val="EDE6D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Bekijk het klimaat in elke kamer, live op je scherm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217920" y="1783080"/>
            <a:ext cx="25603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endParaRPr lang="en-US" sz="2800" dirty="0"/>
          </a:p>
        </p:txBody>
      </p:sp>
      <p:sp>
        <p:nvSpPr>
          <p:cNvPr id="9" name="Shape 6"/>
          <p:cNvSpPr/>
          <p:nvPr/>
        </p:nvSpPr>
        <p:spPr>
          <a:xfrm>
            <a:off x="548640" y="3840480"/>
            <a:ext cx="3657600" cy="100584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0" name="Text 7"/>
          <p:cNvSpPr/>
          <p:nvPr/>
        </p:nvSpPr>
        <p:spPr>
          <a:xfrm>
            <a:off x="731520" y="3977640"/>
            <a:ext cx="329184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Dominic Mol - 2148084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BP06 Frontend Development • Avans Hogeschool</a:t>
            </a:r>
            <a:endParaRPr lang="en-US" sz="1400" dirty="0"/>
          </a:p>
        </p:txBody>
      </p:sp>
      <p:pic>
        <p:nvPicPr>
          <p:cNvPr id="12" name="Afbeelding 11" descr="Afbeelding met tekst, schermopname, software, Webpagina&#10;&#10;Door AI gegenereerde inhoud is mogelijk onjuist.">
            <a:extLst>
              <a:ext uri="{FF2B5EF4-FFF2-40B4-BE49-F238E27FC236}">
                <a16:creationId xmlns:a16="http://schemas.microsoft.com/office/drawing/2014/main" id="{78F47856-E351-FBCD-193E-91BEBD497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" y="1662394"/>
            <a:ext cx="4206240" cy="2086646"/>
          </a:xfrm>
          <a:prstGeom prst="rect">
            <a:avLst/>
          </a:prstGeom>
        </p:spPr>
      </p:pic>
      <p:pic>
        <p:nvPicPr>
          <p:cNvPr id="13" name="Afbeelding 12" descr="Afbeelding met tekst, scherm&#10;&#10;Door AI gegenereerde inhoud is mogelijk onjuist.">
            <a:extLst>
              <a:ext uri="{FF2B5EF4-FFF2-40B4-BE49-F238E27FC236}">
                <a16:creationId xmlns:a16="http://schemas.microsoft.com/office/drawing/2014/main" id="{6B01BB8B-58CB-E2B2-9960-21F217345B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82" t="31893" r="23548" b="32885"/>
          <a:stretch>
            <a:fillRect/>
          </a:stretch>
        </p:blipFill>
        <p:spPr bwMode="auto">
          <a:xfrm>
            <a:off x="5087512" y="1699876"/>
            <a:ext cx="2626106" cy="1892774"/>
          </a:xfrm>
          <a:prstGeom prst="rect">
            <a:avLst/>
          </a:prstGeom>
          <a:ln/>
          <a:extLst>
            <a:ext uri="{53640926-AAD7-44D8-BBD7-CCE9431645EC}">
              <a14:shadowObscured xmlns:a14="http://schemas.microsoft.com/office/drawing/2010/main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A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3" name="Text 1"/>
          <p:cNvSpPr/>
          <p:nvPr/>
        </p:nvSpPr>
        <p:spPr>
          <a:xfrm>
            <a:off x="457200" y="320040"/>
            <a:ext cx="73152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Wat doet de Klimaatapp?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457200" y="1463040"/>
            <a:ext cx="3931920" cy="338328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5" name="Shape 3"/>
          <p:cNvSpPr/>
          <p:nvPr/>
        </p:nvSpPr>
        <p:spPr>
          <a:xfrm>
            <a:off x="457200" y="1463040"/>
            <a:ext cx="91440" cy="338328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6" name="Text 4"/>
          <p:cNvSpPr/>
          <p:nvPr/>
        </p:nvSpPr>
        <p:spPr>
          <a:xfrm>
            <a:off x="685800" y="1600200"/>
            <a:ext cx="356616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2D5A3D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De belangrijkste functies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85800" y="2148840"/>
            <a:ext cx="3566160" cy="2377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spcAft>
                <a:spcPts val="1000"/>
              </a:spcAft>
              <a:buSzPct val="100000"/>
              <a:buChar char="•"/>
            </a:pPr>
            <a:r>
              <a:rPr lang="en-US" sz="14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Temperatuur en luchtvochtigheid zien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Char char="•"/>
            </a:pPr>
            <a:r>
              <a:rPr lang="en-US" sz="14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CO2-niveau per kamer bekijken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Char char="•"/>
            </a:pPr>
            <a:r>
              <a:rPr lang="en-US" sz="14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Grafieken van de afgelopen dagen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Char char="•"/>
            </a:pPr>
            <a:r>
              <a:rPr lang="en-US" sz="14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Sensoren aan kamers koppelen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4754880" y="1463040"/>
            <a:ext cx="3931920" cy="338328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9" name="Shape 7"/>
          <p:cNvSpPr/>
          <p:nvPr/>
        </p:nvSpPr>
        <p:spPr>
          <a:xfrm>
            <a:off x="4754880" y="1463040"/>
            <a:ext cx="91440" cy="3383280"/>
          </a:xfrm>
          <a:prstGeom prst="rect">
            <a:avLst/>
          </a:prstGeom>
          <a:solidFill>
            <a:srgbClr val="3A7D4E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0" name="Text 8"/>
          <p:cNvSpPr/>
          <p:nvPr/>
        </p:nvSpPr>
        <p:spPr>
          <a:xfrm>
            <a:off x="4983480" y="1600200"/>
            <a:ext cx="356616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2D5A3D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Voor wie is het?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983480" y="2148840"/>
            <a:ext cx="3566160" cy="2377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spcAft>
                <a:spcPts val="1000"/>
              </a:spcAft>
              <a:buSzPct val="100000"/>
              <a:buChar char="•"/>
            </a:pPr>
            <a:r>
              <a:rPr lang="en-US" sz="14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Gebouwbeheerders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Char char="•"/>
            </a:pPr>
            <a:r>
              <a:rPr lang="en-US" sz="14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Docenten en studenten</a:t>
            </a:r>
            <a:endParaRPr lang="en-US" sz="1400" dirty="0"/>
          </a:p>
          <a:p>
            <a:pPr marL="342900" indent="-342900">
              <a:spcAft>
                <a:spcPts val="1000"/>
              </a:spcAft>
              <a:buSzPct val="100000"/>
              <a:buChar char="•"/>
            </a:pPr>
            <a:r>
              <a:rPr lang="en-US" sz="14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Iedereen die benieuwd is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A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3" name="Text 1"/>
          <p:cNvSpPr/>
          <p:nvPr/>
        </p:nvSpPr>
        <p:spPr>
          <a:xfrm>
            <a:off x="457200" y="320040"/>
            <a:ext cx="73152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Hoe ziet de app eruit?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457200" y="1463040"/>
            <a:ext cx="3200400" cy="338328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5" name="Shape 3"/>
          <p:cNvSpPr/>
          <p:nvPr/>
        </p:nvSpPr>
        <p:spPr>
          <a:xfrm>
            <a:off x="457200" y="1463040"/>
            <a:ext cx="91440" cy="338328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6" name="Text 4"/>
          <p:cNvSpPr/>
          <p:nvPr/>
        </p:nvSpPr>
        <p:spPr>
          <a:xfrm>
            <a:off x="777240" y="1600200"/>
            <a:ext cx="274320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2D5A3D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Drie schermen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685800" y="2103120"/>
            <a:ext cx="2834640" cy="2560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spcAft>
                <a:spcPts val="200"/>
              </a:spcAft>
              <a:buNone/>
            </a:pPr>
            <a:r>
              <a:rPr lang="en-US" sz="1300" b="1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1. Dashboard</a:t>
            </a:r>
            <a:endParaRPr lang="en-US" sz="1300" dirty="0"/>
          </a:p>
          <a:p>
            <a:pPr marL="0" indent="0">
              <a:spcAft>
                <a:spcPts val="200"/>
              </a:spcAft>
              <a:buNone/>
            </a:pPr>
            <a:r>
              <a:rPr lang="en-US" sz="13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 Overzicht van alle kamers</a:t>
            </a:r>
            <a:endParaRPr lang="en-US" sz="1300" dirty="0"/>
          </a:p>
          <a:p>
            <a:pPr marL="0" indent="0">
              <a:spcAft>
                <a:spcPts val="200"/>
              </a:spcAft>
              <a:buNone/>
            </a:pPr>
            <a:endParaRPr lang="en-US" sz="1300" dirty="0"/>
          </a:p>
          <a:p>
            <a:pPr marL="0" indent="0">
              <a:spcAft>
                <a:spcPts val="200"/>
              </a:spcAft>
              <a:buNone/>
            </a:pPr>
            <a:r>
              <a:rPr lang="en-US" sz="1300" b="1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2. Kamer Detail</a:t>
            </a:r>
            <a:endParaRPr lang="en-US" sz="1300" dirty="0"/>
          </a:p>
          <a:p>
            <a:pPr marL="0" indent="0">
              <a:spcAft>
                <a:spcPts val="200"/>
              </a:spcAft>
              <a:buNone/>
            </a:pPr>
            <a:r>
              <a:rPr lang="en-US" sz="13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 Live sensorwaarden per kamer</a:t>
            </a:r>
            <a:endParaRPr lang="en-US" sz="1300" dirty="0"/>
          </a:p>
          <a:p>
            <a:pPr marL="0" indent="0">
              <a:spcAft>
                <a:spcPts val="200"/>
              </a:spcAft>
              <a:buNone/>
            </a:pPr>
            <a:endParaRPr lang="en-US" sz="1300" dirty="0"/>
          </a:p>
          <a:p>
            <a:pPr marL="0" indent="0">
              <a:spcAft>
                <a:spcPts val="200"/>
              </a:spcAft>
              <a:buNone/>
            </a:pPr>
            <a:r>
              <a:rPr lang="en-US" sz="1300" b="1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3. Historie</a:t>
            </a:r>
            <a:endParaRPr lang="en-US" sz="1300" dirty="0"/>
          </a:p>
          <a:p>
            <a:pPr marL="0" indent="0">
              <a:spcAft>
                <a:spcPts val="200"/>
              </a:spcAft>
              <a:buNone/>
            </a:pPr>
            <a:r>
              <a:rPr lang="en-US" sz="13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 Grafieken over tijd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3931920" y="2880360"/>
            <a:ext cx="47548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800" dirty="0">
                <a:solidFill>
                  <a:srgbClr val="000000"/>
                </a:solidFill>
              </a:rPr>
              <a:t>🖼️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3931920" y="3291840"/>
            <a:ext cx="475488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100" i="1" dirty="0">
                <a:solidFill>
                  <a:srgbClr val="6B7B6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Screenshot van de app</a:t>
            </a:r>
            <a:endParaRPr lang="en-US" sz="1100" dirty="0"/>
          </a:p>
          <a:p>
            <a:pPr marL="0" indent="0" algn="ctr">
              <a:buNone/>
            </a:pPr>
            <a:r>
              <a:rPr lang="en-US" sz="1100" i="1" dirty="0">
                <a:solidFill>
                  <a:srgbClr val="6B7B6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(bijv. kamer detail pagina)</a:t>
            </a:r>
            <a:endParaRPr lang="en-US" sz="1100" dirty="0"/>
          </a:p>
        </p:txBody>
      </p:sp>
      <p:pic>
        <p:nvPicPr>
          <p:cNvPr id="12" name="Afbeelding 11" descr="Afbeelding met tekst, schermopname, software, Computerpictogram&#10;&#10;Door AI gegenereerde inhoud is mogelijk onjuist.">
            <a:extLst>
              <a:ext uri="{FF2B5EF4-FFF2-40B4-BE49-F238E27FC236}">
                <a16:creationId xmlns:a16="http://schemas.microsoft.com/office/drawing/2014/main" id="{BC835270-CECD-2BA3-8B50-71914E8B2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820" y="2011680"/>
            <a:ext cx="4791079" cy="21945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8187F0BF-B61B-AF1E-0E74-853129688FF6}"/>
              </a:ext>
            </a:extLst>
          </p:cNvPr>
          <p:cNvSpPr txBox="1"/>
          <p:nvPr/>
        </p:nvSpPr>
        <p:spPr>
          <a:xfrm>
            <a:off x="3794760" y="1600200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Voorbeeld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kamerpagina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E3D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20040"/>
            <a:ext cx="822960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Hoe werkt het technisch?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82296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600" dirty="0">
                <a:solidFill>
                  <a:srgbClr val="EDE6D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 data gaat van de sensor </a:t>
            </a:r>
            <a:r>
              <a:rPr lang="en-US" sz="1600" dirty="0" err="1">
                <a:solidFill>
                  <a:srgbClr val="EDE6D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naar</a:t>
            </a:r>
            <a:r>
              <a:rPr lang="en-US" sz="1600" dirty="0">
                <a:solidFill>
                  <a:srgbClr val="EDE6D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het scherm in 4 stappen: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5760" y="1554480"/>
            <a:ext cx="1828800" cy="100584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5" name="Text 3"/>
          <p:cNvSpPr/>
          <p:nvPr/>
        </p:nvSpPr>
        <p:spPr>
          <a:xfrm>
            <a:off x="365760" y="1691640"/>
            <a:ext cx="18288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1. Sensor</a:t>
            </a:r>
            <a:endParaRPr lang="en-US" sz="12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Meet temperatuur,</a:t>
            </a:r>
            <a:endParaRPr lang="en-US" sz="12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CO2, etc.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240280" y="2057400"/>
            <a:ext cx="320040" cy="0"/>
          </a:xfrm>
          <a:prstGeom prst="line">
            <a:avLst/>
          </a:prstGeom>
          <a:noFill/>
          <a:ln w="38100">
            <a:solidFill>
              <a:srgbClr val="E07B67"/>
            </a:solidFill>
            <a:prstDash val="solid"/>
          </a:ln>
        </p:spPr>
        <p:txBody>
          <a:bodyPr/>
          <a:lstStyle/>
          <a:p>
            <a:endParaRPr lang="nl-NL"/>
          </a:p>
        </p:txBody>
      </p:sp>
      <p:sp>
        <p:nvSpPr>
          <p:cNvPr id="7" name="Shape 5"/>
          <p:cNvSpPr/>
          <p:nvPr/>
        </p:nvSpPr>
        <p:spPr>
          <a:xfrm>
            <a:off x="2606040" y="1554480"/>
            <a:ext cx="1828800" cy="100584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8" name="Text 6"/>
          <p:cNvSpPr/>
          <p:nvPr/>
        </p:nvSpPr>
        <p:spPr>
          <a:xfrm>
            <a:off x="2606040" y="1691640"/>
            <a:ext cx="18288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2. Internet</a:t>
            </a:r>
            <a:endParaRPr lang="en-US" sz="12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Via The Things</a:t>
            </a:r>
            <a:endParaRPr lang="en-US" sz="12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Network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4480560" y="2057400"/>
            <a:ext cx="320040" cy="0"/>
          </a:xfrm>
          <a:prstGeom prst="line">
            <a:avLst/>
          </a:prstGeom>
          <a:noFill/>
          <a:ln w="38100">
            <a:solidFill>
              <a:srgbClr val="E07B67"/>
            </a:solidFill>
            <a:prstDash val="solid"/>
          </a:ln>
        </p:spPr>
        <p:txBody>
          <a:bodyPr/>
          <a:lstStyle/>
          <a:p>
            <a:endParaRPr lang="nl-NL"/>
          </a:p>
        </p:txBody>
      </p:sp>
      <p:sp>
        <p:nvSpPr>
          <p:cNvPr id="10" name="Shape 8"/>
          <p:cNvSpPr/>
          <p:nvPr/>
        </p:nvSpPr>
        <p:spPr>
          <a:xfrm>
            <a:off x="4846320" y="1554480"/>
            <a:ext cx="1828800" cy="100584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1" name="Text 9"/>
          <p:cNvSpPr/>
          <p:nvPr/>
        </p:nvSpPr>
        <p:spPr>
          <a:xfrm>
            <a:off x="4846320" y="1691640"/>
            <a:ext cx="18288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3. Server</a:t>
            </a:r>
            <a:endParaRPr lang="en-US" sz="12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Slaat data op in</a:t>
            </a:r>
            <a:endParaRPr lang="en-US" sz="12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database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6720840" y="2057400"/>
            <a:ext cx="320040" cy="0"/>
          </a:xfrm>
          <a:prstGeom prst="line">
            <a:avLst/>
          </a:prstGeom>
          <a:noFill/>
          <a:ln w="38100">
            <a:solidFill>
              <a:srgbClr val="E07B67"/>
            </a:solidFill>
            <a:prstDash val="solid"/>
          </a:ln>
        </p:spPr>
        <p:txBody>
          <a:bodyPr/>
          <a:lstStyle/>
          <a:p>
            <a:endParaRPr lang="nl-NL"/>
          </a:p>
        </p:txBody>
      </p:sp>
      <p:sp>
        <p:nvSpPr>
          <p:cNvPr id="13" name="Shape 11"/>
          <p:cNvSpPr/>
          <p:nvPr/>
        </p:nvSpPr>
        <p:spPr>
          <a:xfrm>
            <a:off x="7086600" y="1554480"/>
            <a:ext cx="1828800" cy="100584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4" name="Text 12"/>
          <p:cNvSpPr/>
          <p:nvPr/>
        </p:nvSpPr>
        <p:spPr>
          <a:xfrm>
            <a:off x="7086600" y="1691640"/>
            <a:ext cx="18288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4. Website</a:t>
            </a:r>
            <a:endParaRPr lang="en-US" sz="12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Toont de data</a:t>
            </a:r>
            <a:endParaRPr lang="en-US" sz="1200" dirty="0"/>
          </a:p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aan gebruiker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365760" y="2926080"/>
            <a:ext cx="8412480" cy="192024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6" name="Text 14"/>
          <p:cNvSpPr/>
          <p:nvPr/>
        </p:nvSpPr>
        <p:spPr>
          <a:xfrm>
            <a:off x="548640" y="3063240"/>
            <a:ext cx="365760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E07B67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Welke tools heb ik gebruikt?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548640" y="3474720"/>
            <a:ext cx="804672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spcAft>
                <a:spcPts val="400"/>
              </a:spcAft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Backend: </a:t>
            </a: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Node.js met Express (de server) 	</a:t>
            </a:r>
            <a:r>
              <a:rPr lang="nl-NL" sz="1400" dirty="0">
                <a:solidFill>
                  <a:schemeClr val="bg1"/>
                </a:solidFill>
              </a:rPr>
              <a:t>→ </a:t>
            </a:r>
            <a:r>
              <a:rPr lang="nl-NL" sz="1400" i="1" dirty="0">
                <a:solidFill>
                  <a:schemeClr val="bg1"/>
                </a:solidFill>
              </a:rPr>
              <a:t>Waarom: </a:t>
            </a:r>
            <a:r>
              <a:rPr lang="nl-NL" sz="1400" i="1" dirty="0" err="1">
                <a:solidFill>
                  <a:schemeClr val="bg1"/>
                </a:solidFill>
              </a:rPr>
              <a:t>JavaScript</a:t>
            </a:r>
            <a:r>
              <a:rPr lang="nl-NL" sz="1400" i="1" dirty="0">
                <a:solidFill>
                  <a:schemeClr val="bg1"/>
                </a:solidFill>
              </a:rPr>
              <a:t> overal, makkelijk te leren</a:t>
            </a:r>
            <a:endParaRPr lang="en-US" sz="1300" dirty="0">
              <a:solidFill>
                <a:schemeClr val="bg1"/>
              </a:solidFill>
            </a:endParaRPr>
          </a:p>
          <a:p>
            <a:pPr>
              <a:spcAft>
                <a:spcPts val="400"/>
              </a:spcAft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Database: </a:t>
            </a: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MySQL gehost op Railway (</a:t>
            </a:r>
            <a:r>
              <a:rPr lang="en-US" sz="1300" dirty="0" err="1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opslag</a:t>
            </a: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)	</a:t>
            </a:r>
            <a:r>
              <a:rPr lang="nl-NL" sz="1400" dirty="0">
                <a:solidFill>
                  <a:schemeClr val="bg1"/>
                </a:solidFill>
              </a:rPr>
              <a:t>→ </a:t>
            </a:r>
            <a:r>
              <a:rPr lang="nl-NL" sz="1400" i="1" dirty="0">
                <a:solidFill>
                  <a:schemeClr val="bg1"/>
                </a:solidFill>
              </a:rPr>
              <a:t>Waarom: Gratis hosting, modern</a:t>
            </a:r>
          </a:p>
          <a:p>
            <a:pPr>
              <a:spcAft>
                <a:spcPts val="400"/>
              </a:spcAft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Frontend: </a:t>
            </a: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HTML, CSS en JavaScript (de website)	</a:t>
            </a:r>
            <a:r>
              <a:rPr lang="nl-NL" sz="1400" dirty="0">
                <a:solidFill>
                  <a:schemeClr val="bg1"/>
                </a:solidFill>
              </a:rPr>
              <a:t>→ </a:t>
            </a:r>
            <a:r>
              <a:rPr lang="nl-NL" sz="1400" i="1" dirty="0">
                <a:solidFill>
                  <a:schemeClr val="bg1"/>
                </a:solidFill>
              </a:rPr>
              <a:t>Waarom: Geen </a:t>
            </a:r>
            <a:r>
              <a:rPr lang="nl-NL" sz="1400" i="1" dirty="0" err="1">
                <a:solidFill>
                  <a:schemeClr val="bg1"/>
                </a:solidFill>
              </a:rPr>
              <a:t>framework</a:t>
            </a:r>
            <a:r>
              <a:rPr lang="nl-NL" sz="1400" i="1" dirty="0">
                <a:solidFill>
                  <a:schemeClr val="bg1"/>
                </a:solidFill>
              </a:rPr>
              <a:t> nodig, werkt direct</a:t>
            </a:r>
            <a:endParaRPr lang="en-US" sz="1300" dirty="0">
              <a:solidFill>
                <a:schemeClr val="bg1"/>
              </a:solidFill>
            </a:endParaRPr>
          </a:p>
          <a:p>
            <a:pPr>
              <a:spcAft>
                <a:spcPts val="400"/>
              </a:spcAft>
            </a:pPr>
            <a:r>
              <a:rPr lang="en-US" sz="1300" b="1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Grafieken: </a:t>
            </a: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Chart.js (voor de </a:t>
            </a:r>
            <a:r>
              <a:rPr lang="en-US" sz="1300" dirty="0" err="1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lijngrafieken</a:t>
            </a: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)	</a:t>
            </a:r>
            <a:r>
              <a:rPr lang="nl-NL" sz="1400" dirty="0">
                <a:solidFill>
                  <a:schemeClr val="bg1"/>
                </a:solidFill>
              </a:rPr>
              <a:t>→ </a:t>
            </a:r>
            <a:r>
              <a:rPr lang="nl-NL" sz="1400" i="1" dirty="0">
                <a:solidFill>
                  <a:schemeClr val="bg1"/>
                </a:solidFill>
              </a:rPr>
              <a:t>Waarom: Vrij simpele code, mooie resultaten</a:t>
            </a:r>
            <a:endParaRPr lang="en-US" sz="1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A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3" name="Text 1"/>
          <p:cNvSpPr/>
          <p:nvPr/>
        </p:nvSpPr>
        <p:spPr>
          <a:xfrm>
            <a:off x="457200" y="320040"/>
            <a:ext cx="73152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Hoe is de data opgeslagen?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457200" y="1463040"/>
            <a:ext cx="3657600" cy="338328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5" name="Shape 3"/>
          <p:cNvSpPr/>
          <p:nvPr/>
        </p:nvSpPr>
        <p:spPr>
          <a:xfrm>
            <a:off x="457200" y="1463040"/>
            <a:ext cx="91440" cy="338328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6" name="Text 4"/>
          <p:cNvSpPr/>
          <p:nvPr/>
        </p:nvSpPr>
        <p:spPr>
          <a:xfrm>
            <a:off x="685800" y="1600200"/>
            <a:ext cx="3291840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2D5A3D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4 tabellen die samenwerken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85800" y="2057400"/>
            <a:ext cx="329184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spcAft>
                <a:spcPts val="100"/>
              </a:spcAft>
              <a:buNone/>
            </a:pPr>
            <a:r>
              <a:rPr lang="en-US" sz="1200" b="1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1. Kamers</a:t>
            </a: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 Welke kamers zijn er?</a:t>
            </a: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1200" b="1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2. Apparaten</a:t>
            </a: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 Welke sensoren hangen waar?</a:t>
            </a: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1200" b="1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3. Sensortypes</a:t>
            </a: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 Wat meet elke sensor?</a:t>
            </a: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1200" b="1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4. Metingen</a:t>
            </a:r>
            <a:endParaRPr lang="en-US" sz="1200" dirty="0"/>
          </a:p>
          <a:p>
            <a:pPr marL="0" indent="0">
              <a:spcAft>
                <a:spcPts val="100"/>
              </a:spcAft>
              <a:buNone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   Alle gemeten waarden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389120" y="2880360"/>
            <a:ext cx="4297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800" dirty="0">
                <a:solidFill>
                  <a:srgbClr val="000000"/>
                </a:solidFill>
              </a:rPr>
              <a:t>🖼️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4389120" y="3291840"/>
            <a:ext cx="429768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1100" i="1" dirty="0">
                <a:solidFill>
                  <a:srgbClr val="6B7B6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Screenshot van je ERD diagram</a:t>
            </a:r>
            <a:endParaRPr lang="en-US" sz="1100" dirty="0"/>
          </a:p>
          <a:p>
            <a:pPr marL="0" indent="0" algn="ctr">
              <a:buNone/>
            </a:pPr>
            <a:r>
              <a:rPr lang="en-US" sz="1100" i="1" dirty="0">
                <a:solidFill>
                  <a:srgbClr val="6B7B6C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(uit je documentatie)</a:t>
            </a:r>
            <a:endParaRPr lang="en-US" sz="1100" dirty="0"/>
          </a:p>
        </p:txBody>
      </p:sp>
      <p:pic>
        <p:nvPicPr>
          <p:cNvPr id="13" name="Afbeelding 12" descr="Afbeelding met tekst, schermopname, Lettertype, nummer&#10;&#10;Door AI gegenereerde inhoud is mogelijk onjuist.">
            <a:extLst>
              <a:ext uri="{FF2B5EF4-FFF2-40B4-BE49-F238E27FC236}">
                <a16:creationId xmlns:a16="http://schemas.microsoft.com/office/drawing/2014/main" id="{F3D8778C-C1C7-D97C-DCE9-6EA224804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6280" y="1970005"/>
            <a:ext cx="4265023" cy="22779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E3D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20040"/>
            <a:ext cx="822960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Hoe is de code opgebouwd?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82296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500" dirty="0">
                <a:solidFill>
                  <a:srgbClr val="EDE6DB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 frontend bestaat uit 3 losse onderdelen die samenwerken: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457200" y="1371600"/>
            <a:ext cx="2651760" cy="201168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5" name="Shape 3"/>
          <p:cNvSpPr/>
          <p:nvPr/>
        </p:nvSpPr>
        <p:spPr>
          <a:xfrm>
            <a:off x="457200" y="1371600"/>
            <a:ext cx="2651760" cy="45720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6" name="Text 4"/>
          <p:cNvSpPr/>
          <p:nvPr/>
        </p:nvSpPr>
        <p:spPr>
          <a:xfrm>
            <a:off x="457200" y="1463040"/>
            <a:ext cx="26517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ApiService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548640" y="1965960"/>
            <a:ext cx="24688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Praat met de server.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Haalt data op en stuurt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data terug.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3246120" y="1371600"/>
            <a:ext cx="2651760" cy="201168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9" name="Shape 7"/>
          <p:cNvSpPr/>
          <p:nvPr/>
        </p:nvSpPr>
        <p:spPr>
          <a:xfrm>
            <a:off x="3246120" y="1371600"/>
            <a:ext cx="2651760" cy="45720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0" name="Text 8"/>
          <p:cNvSpPr/>
          <p:nvPr/>
        </p:nvSpPr>
        <p:spPr>
          <a:xfrm>
            <a:off x="3246120" y="1463040"/>
            <a:ext cx="26517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RoomManager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3337560" y="1965960"/>
            <a:ext cx="24688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Regelt de kamers.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Toont de lijst en laat je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kamers bewerken.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6035040" y="1371600"/>
            <a:ext cx="2651760" cy="201168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3" name="Shape 11"/>
          <p:cNvSpPr/>
          <p:nvPr/>
        </p:nvSpPr>
        <p:spPr>
          <a:xfrm>
            <a:off x="6035040" y="1371600"/>
            <a:ext cx="2651760" cy="45720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4" name="Text 12"/>
          <p:cNvSpPr/>
          <p:nvPr/>
        </p:nvSpPr>
        <p:spPr>
          <a:xfrm>
            <a:off x="6035040" y="1463040"/>
            <a:ext cx="26517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ChartManager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126480" y="1965960"/>
            <a:ext cx="246888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Maakt de grafieken.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Toont de historie van</a:t>
            </a:r>
            <a:endParaRPr lang="en-US" sz="1200" dirty="0"/>
          </a:p>
          <a:p>
            <a:pPr marL="0" indent="0" algn="ctr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 metingen.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457200" y="3566160"/>
            <a:ext cx="8229600" cy="128016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7" name="Text 15"/>
          <p:cNvSpPr/>
          <p:nvPr/>
        </p:nvSpPr>
        <p:spPr>
          <a:xfrm>
            <a:off x="640080" y="3657600"/>
            <a:ext cx="274320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E07B67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Waarom zo opgebouwd?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640080" y="4023360"/>
            <a:ext cx="78638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nl-NL" sz="1400" dirty="0">
                <a:solidFill>
                  <a:schemeClr val="bg1"/>
                </a:solidFill>
              </a:rPr>
              <a:t>Dit is Object-</a:t>
            </a:r>
            <a:r>
              <a:rPr lang="nl-NL" sz="1400" dirty="0" err="1">
                <a:solidFill>
                  <a:schemeClr val="bg1"/>
                </a:solidFill>
              </a:rPr>
              <a:t>Oriented</a:t>
            </a:r>
            <a:r>
              <a:rPr lang="nl-NL" sz="1400" dirty="0">
                <a:solidFill>
                  <a:schemeClr val="bg1"/>
                </a:solidFill>
              </a:rPr>
              <a:t> Programming. Elke class is een soort blauwdruk. Als ik een nieuwe kamer aanmaak, maakt </a:t>
            </a:r>
            <a:r>
              <a:rPr lang="nl-NL" sz="1400" dirty="0" err="1">
                <a:solidFill>
                  <a:schemeClr val="bg1"/>
                </a:solidFill>
              </a:rPr>
              <a:t>RoomManager</a:t>
            </a:r>
            <a:r>
              <a:rPr lang="nl-NL" sz="1400" dirty="0">
                <a:solidFill>
                  <a:schemeClr val="bg1"/>
                </a:solidFill>
              </a:rPr>
              <a:t> daar een object van.</a:t>
            </a:r>
            <a:endParaRPr lang="en-US" sz="1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A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3" name="Text 1"/>
          <p:cNvSpPr/>
          <p:nvPr/>
        </p:nvSpPr>
        <p:spPr>
          <a:xfrm>
            <a:off x="457200" y="320040"/>
            <a:ext cx="7315200" cy="548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2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Kwaliteit &amp; Testen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457200" y="1463040"/>
            <a:ext cx="3931920" cy="219456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5" name="Shape 3"/>
          <p:cNvSpPr/>
          <p:nvPr/>
        </p:nvSpPr>
        <p:spPr>
          <a:xfrm>
            <a:off x="457200" y="1463040"/>
            <a:ext cx="91440" cy="219456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6" name="Text 4"/>
          <p:cNvSpPr/>
          <p:nvPr/>
        </p:nvSpPr>
        <p:spPr>
          <a:xfrm>
            <a:off x="685800" y="1600200"/>
            <a:ext cx="35661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2D5A3D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Wat heb ik ingebouwd?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85800" y="2011680"/>
            <a:ext cx="3566160" cy="1554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Foute CO2-waarden worden genegeerd</a:t>
            </a:r>
            <a:endParaRPr lang="en-US" sz="1200" dirty="0"/>
          </a:p>
          <a:p>
            <a:pPr marL="342900" indent="-3429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Offline sensoren krijgen een melding</a:t>
            </a:r>
            <a:endParaRPr lang="en-US" sz="1200" dirty="0"/>
          </a:p>
          <a:p>
            <a:pPr marL="342900" indent="-3429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Oude data wordt automatisch opgeruimd</a:t>
            </a:r>
            <a:endParaRPr lang="en-US" sz="1200" dirty="0"/>
          </a:p>
          <a:p>
            <a:pPr marL="342900" indent="-3429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Werkt op telefoon én computer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4754880" y="1463040"/>
            <a:ext cx="3931920" cy="219456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9" name="Shape 7"/>
          <p:cNvSpPr/>
          <p:nvPr/>
        </p:nvSpPr>
        <p:spPr>
          <a:xfrm>
            <a:off x="4754880" y="1463040"/>
            <a:ext cx="91440" cy="2194560"/>
          </a:xfrm>
          <a:prstGeom prst="rect">
            <a:avLst/>
          </a:prstGeom>
          <a:solidFill>
            <a:srgbClr val="3A7D4E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0" name="Text 8"/>
          <p:cNvSpPr/>
          <p:nvPr/>
        </p:nvSpPr>
        <p:spPr>
          <a:xfrm>
            <a:off x="4983480" y="1600200"/>
            <a:ext cx="3566160" cy="3657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500" b="1" dirty="0">
                <a:solidFill>
                  <a:srgbClr val="2D5A3D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Hoe heb ik getest?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4983480" y="2011680"/>
            <a:ext cx="3566160" cy="1554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Iemand de app laten gebruiken</a:t>
            </a:r>
            <a:endParaRPr lang="en-US" sz="1200" dirty="0"/>
          </a:p>
          <a:p>
            <a:pPr marL="342900" indent="-3429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Alle functies doorgelopen</a:t>
            </a:r>
            <a:endParaRPr lang="en-US" sz="1200" dirty="0"/>
          </a:p>
          <a:p>
            <a:pPr marL="342900" indent="-342900">
              <a:spcAft>
                <a:spcPts val="600"/>
              </a:spcAft>
              <a:buSzPct val="100000"/>
              <a:buChar char="•"/>
            </a:pPr>
            <a:r>
              <a:rPr lang="en-US" sz="1200" dirty="0">
                <a:solidFill>
                  <a:srgbClr val="2C3E2D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Feedback verzameld en verwerkt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457200" y="4114800"/>
            <a:ext cx="39319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endParaRPr lang="en-US" sz="2800" dirty="0"/>
          </a:p>
        </p:txBody>
      </p:sp>
      <p:pic>
        <p:nvPicPr>
          <p:cNvPr id="19" name="Afbeelding 18" descr="Afbeelding met tekst, lijn, diagram, schermopname&#10;&#10;Door AI gegenereerde inhoud is mogelijk onjuist.">
            <a:extLst>
              <a:ext uri="{FF2B5EF4-FFF2-40B4-BE49-F238E27FC236}">
                <a16:creationId xmlns:a16="http://schemas.microsoft.com/office/drawing/2014/main" id="{107E0F46-6E1F-906F-DE3E-D432A1691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335" y="3703320"/>
            <a:ext cx="5731329" cy="141372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E3D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3" name="Text 1"/>
          <p:cNvSpPr/>
          <p:nvPr/>
        </p:nvSpPr>
        <p:spPr>
          <a:xfrm>
            <a:off x="548640" y="365760"/>
            <a:ext cx="8229600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36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Demo &amp; Afsluiting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548640" y="1188720"/>
            <a:ext cx="4572000" cy="182880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5" name="Text 3"/>
          <p:cNvSpPr/>
          <p:nvPr/>
        </p:nvSpPr>
        <p:spPr>
          <a:xfrm>
            <a:off x="731520" y="1280160"/>
            <a:ext cx="420624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E07B67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Wat laat ik zien?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31520" y="1691640"/>
            <a:ext cx="4206240" cy="12801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spcAft>
                <a:spcPts val="500"/>
              </a:spcAft>
              <a:buSzPct val="100000"/>
              <a:buChar char="•"/>
            </a:pP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Het overzicht met alle kamers</a:t>
            </a:r>
            <a:endParaRPr lang="en-US" sz="1300" dirty="0"/>
          </a:p>
          <a:p>
            <a:pPr marL="342900" indent="-342900">
              <a:spcAft>
                <a:spcPts val="500"/>
              </a:spcAft>
              <a:buSzPct val="100000"/>
              <a:buChar char="•"/>
            </a:pP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Een sensor aan een kamer koppelen</a:t>
            </a:r>
            <a:endParaRPr lang="en-US" sz="1300" dirty="0"/>
          </a:p>
          <a:p>
            <a:pPr marL="342900" indent="-342900">
              <a:spcAft>
                <a:spcPts val="500"/>
              </a:spcAft>
              <a:buSzPct val="100000"/>
              <a:buChar char="•"/>
            </a:pP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 live data bekijken</a:t>
            </a:r>
            <a:endParaRPr lang="en-US" sz="1300" dirty="0"/>
          </a:p>
          <a:p>
            <a:pPr marL="342900" indent="-342900">
              <a:spcAft>
                <a:spcPts val="500"/>
              </a:spcAft>
              <a:buSzPct val="100000"/>
              <a:buChar char="•"/>
            </a:pPr>
            <a:r>
              <a:rPr lang="en-US" sz="13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De grafieken met geschiedenis</a:t>
            </a:r>
            <a:endParaRPr lang="en-US" sz="1300" dirty="0"/>
          </a:p>
        </p:txBody>
      </p:sp>
      <p:sp>
        <p:nvSpPr>
          <p:cNvPr id="7" name="Shape 5"/>
          <p:cNvSpPr/>
          <p:nvPr/>
        </p:nvSpPr>
        <p:spPr>
          <a:xfrm>
            <a:off x="548640" y="3200400"/>
            <a:ext cx="4572000" cy="118872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8" name="Text 6"/>
          <p:cNvSpPr/>
          <p:nvPr/>
        </p:nvSpPr>
        <p:spPr>
          <a:xfrm>
            <a:off x="731520" y="3291840"/>
            <a:ext cx="420624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E07B67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Wat heb ik geleerd?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657600"/>
            <a:ext cx="4206240" cy="685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Hoe je een complete app bouwt van sensor tot scherm.</a:t>
            </a:r>
            <a:endParaRPr lang="en-US" sz="1200" dirty="0"/>
          </a:p>
          <a:p>
            <a:pPr marL="0" indent="0">
              <a:buNone/>
            </a:pPr>
            <a:r>
              <a:rPr lang="en-US" sz="1200" dirty="0">
                <a:solidFill>
                  <a:srgbClr val="FFFFFF"/>
                </a:solidFill>
                <a:latin typeface="Calibri" pitchFamily="34" charset="0"/>
                <a:ea typeface="Calibri" pitchFamily="34" charset="-122"/>
                <a:cs typeface="Calibri" pitchFamily="34" charset="-120"/>
              </a:rPr>
              <a:t>Hoe je code netjes opdeelt zodat het overzichtelijk blijft.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5394960" y="1175657"/>
            <a:ext cx="3383280" cy="1828800"/>
          </a:xfrm>
          <a:prstGeom prst="rect">
            <a:avLst/>
          </a:prstGeom>
          <a:solidFill>
            <a:srgbClr val="E07B67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1" name="Text 9"/>
          <p:cNvSpPr/>
          <p:nvPr/>
        </p:nvSpPr>
        <p:spPr>
          <a:xfrm>
            <a:off x="5577840" y="1325880"/>
            <a:ext cx="30175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Bekijk de app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5532120" y="1508760"/>
            <a:ext cx="301752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klimaatapp-production</a:t>
            </a:r>
            <a:endParaRPr lang="en-US" sz="1000" dirty="0"/>
          </a:p>
          <a:p>
            <a:pPr marL="0" indent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.up.railway.app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5577840" y="2057400"/>
            <a:ext cx="3017520" cy="320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FFFFFF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Code op GitHub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5532120" y="2377440"/>
            <a:ext cx="30175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github.com/</a:t>
            </a:r>
            <a:endParaRPr lang="en-US" sz="1100" dirty="0"/>
          </a:p>
          <a:p>
            <a:pPr marL="0" indent="0">
              <a:buNone/>
            </a:pPr>
            <a:r>
              <a:rPr lang="en-US" sz="11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dominicmol/klimaatapp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5394960" y="3200400"/>
            <a:ext cx="3383280" cy="1188720"/>
          </a:xfrm>
          <a:prstGeom prst="rect">
            <a:avLst/>
          </a:prstGeom>
          <a:solidFill>
            <a:srgbClr val="2D5A3D"/>
          </a:solidFill>
          <a:ln/>
        </p:spPr>
        <p:txBody>
          <a:bodyPr/>
          <a:lstStyle/>
          <a:p>
            <a:endParaRPr lang="nl-NL"/>
          </a:p>
        </p:txBody>
      </p:sp>
      <p:sp>
        <p:nvSpPr>
          <p:cNvPr id="16" name="Text 14"/>
          <p:cNvSpPr/>
          <p:nvPr/>
        </p:nvSpPr>
        <p:spPr>
          <a:xfrm>
            <a:off x="5394960" y="3383280"/>
            <a:ext cx="338328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200" b="1" dirty="0">
                <a:solidFill>
                  <a:srgbClr val="E07B67"/>
                </a:solidFill>
                <a:latin typeface="Trebuchet MS" pitchFamily="34" charset="0"/>
                <a:ea typeface="Trebuchet MS" pitchFamily="34" charset="-122"/>
                <a:cs typeface="Trebuchet MS" pitchFamily="34" charset="-120"/>
              </a:rPr>
              <a:t>Vragen?</a:t>
            </a:r>
            <a:endParaRPr 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511</Words>
  <Application>Microsoft Office PowerPoint</Application>
  <PresentationFormat>Diavoorstelling (16:9)</PresentationFormat>
  <Paragraphs>113</Paragraphs>
  <Slides>8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Arial</vt:lpstr>
      <vt:lpstr>Calibri</vt:lpstr>
      <vt:lpstr>Consolas</vt:lpstr>
      <vt:lpstr>Trebuchet MS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Klimaatapp - BP06 Presentatie</dc:title>
  <dc:subject>Frontend Development Beroepsproduct</dc:subject>
  <dc:creator>Dominic Mol</dc:creator>
  <cp:lastModifiedBy>Dominic Mol</cp:lastModifiedBy>
  <cp:revision>2</cp:revision>
  <dcterms:created xsi:type="dcterms:W3CDTF">2026-01-27T10:59:41Z</dcterms:created>
  <dcterms:modified xsi:type="dcterms:W3CDTF">2026-01-27T12:25:57Z</dcterms:modified>
</cp:coreProperties>
</file>